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FFFFFF">
              <a:alpha val="80000"/>
            </a:srgbClr>
          </a:solidFill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rgbClr val="FFFFFF">
              <a:alpha val="80000"/>
            </a:srgb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67121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9759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84228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56642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605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51560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7510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2358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0275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32792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244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6132F-CA8D-49DC-BD46-E8ADBCB5D98B}" type="datetimeFigureOut">
              <a:rPr lang="ko-KR" altLang="en-US" smtClean="0"/>
              <a:pPr/>
              <a:t>2018-05-24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B964F-59BB-491E-99CA-9819050D9C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6891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260648"/>
            <a:ext cx="18859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모서리가 둥근 직사각형 8"/>
          <p:cNvSpPr/>
          <p:nvPr/>
        </p:nvSpPr>
        <p:spPr>
          <a:xfrm>
            <a:off x="611560" y="1772816"/>
            <a:ext cx="8136904" cy="1512168"/>
          </a:xfrm>
          <a:prstGeom prst="roundRect">
            <a:avLst>
              <a:gd name="adj" fmla="val 3141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2018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년 </a:t>
            </a:r>
            <a:r>
              <a:rPr lang="ko-KR" altLang="en-US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행정안전부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비영리민간단체 공익활동 지원사업</a:t>
            </a:r>
            <a: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ko-KR" altLang="en-US" sz="4000" b="1" dirty="0" smtClean="0"/>
              <a:t>국가안보   및  평화 증진</a:t>
            </a:r>
            <a:endParaRPr lang="ko-KR" altLang="en-US" dirty="0"/>
          </a:p>
        </p:txBody>
      </p:sp>
      <p:pic>
        <p:nvPicPr>
          <p:cNvPr id="11" name="그림 10" descr="KakaoTalk_20180401_132657369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47864" y="5877272"/>
            <a:ext cx="2088232" cy="5832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449822" y="4149080"/>
            <a:ext cx="2005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2018. 5.19(</a:t>
            </a:r>
            <a:r>
              <a:rPr lang="ko-KR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토</a:t>
            </a:r>
            <a:r>
              <a:rPr lang="en-US" altLang="ko-K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470263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b="1" u="sng" dirty="0" smtClean="0"/>
              <a:t>국가 안보 및 평화증진</a:t>
            </a:r>
            <a:endParaRPr lang="en-US" altLang="ko-KR" sz="5400" b="1" u="sng" dirty="0" smtClean="0"/>
          </a:p>
          <a:p>
            <a:pPr algn="ctr"/>
            <a:endParaRPr lang="en-US" altLang="ko-KR" sz="5400" b="1" u="sng" dirty="0" smtClean="0"/>
          </a:p>
          <a:p>
            <a:pPr algn="ctr"/>
            <a:r>
              <a:rPr lang="en-US" altLang="ko-KR" sz="3200" b="1" dirty="0" smtClean="0">
                <a:solidFill>
                  <a:srgbClr val="0000FF"/>
                </a:solidFill>
              </a:rPr>
              <a:t>“</a:t>
            </a:r>
            <a:r>
              <a:rPr lang="ko-KR" altLang="en-US" sz="3200" b="1" dirty="0" smtClean="0">
                <a:solidFill>
                  <a:srgbClr val="0000FF"/>
                </a:solidFill>
              </a:rPr>
              <a:t>꿈과 희망을 키우는 통일기원 나라사랑 교육</a:t>
            </a:r>
            <a:r>
              <a:rPr lang="en-US" altLang="ko-KR" sz="3200" b="1" dirty="0" smtClean="0">
                <a:solidFill>
                  <a:srgbClr val="0000FF"/>
                </a:solidFill>
              </a:rPr>
              <a:t>”</a:t>
            </a:r>
            <a:endParaRPr lang="en-US" altLang="ko-KR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4644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o-KR" altLang="en-US" b="1" dirty="0" smtClean="0"/>
              <a:t>▣ 사업목적</a:t>
            </a:r>
            <a:endParaRPr lang="en-US" altLang="ko-KR" b="1" dirty="0" smtClean="0"/>
          </a:p>
          <a:p>
            <a:pPr>
              <a:buNone/>
            </a:pPr>
            <a:r>
              <a:rPr lang="en-US" altLang="ko-KR" sz="2000" b="1" dirty="0" smtClean="0"/>
              <a:t>▷ </a:t>
            </a:r>
            <a:r>
              <a:rPr lang="ko-KR" altLang="en-US" sz="2000" b="1" dirty="0" smtClean="0"/>
              <a:t>나라사랑 교육으로 애국심 고취 및 통일역사 의식 함양</a:t>
            </a:r>
            <a:r>
              <a:rPr lang="en-US" altLang="ko-KR" sz="2000" b="1" dirty="0" smtClean="0"/>
              <a:t>.</a:t>
            </a:r>
          </a:p>
          <a:p>
            <a:pPr>
              <a:buNone/>
            </a:pPr>
            <a:r>
              <a:rPr lang="en-US" altLang="ko-KR" sz="2000" b="1" dirty="0" smtClean="0"/>
              <a:t>▷</a:t>
            </a:r>
            <a:r>
              <a:rPr lang="ko-KR" altLang="en-US" sz="2000" b="1" dirty="0" smtClean="0"/>
              <a:t>청소년에게 역사교육을 통하여 남북 평화통일에 대한  </a:t>
            </a:r>
            <a:endParaRPr lang="en-US" altLang="ko-KR" sz="2000" b="1" dirty="0" smtClean="0"/>
          </a:p>
          <a:p>
            <a:pPr>
              <a:buNone/>
            </a:pPr>
            <a:r>
              <a:rPr lang="ko-KR" altLang="en-US" sz="2000" b="1" dirty="0" smtClean="0"/>
              <a:t>     인식 제고</a:t>
            </a:r>
            <a:r>
              <a:rPr lang="en-US" altLang="ko-KR" sz="2000" b="1" dirty="0" smtClean="0"/>
              <a:t>.</a:t>
            </a:r>
          </a:p>
          <a:p>
            <a:pPr>
              <a:buNone/>
            </a:pPr>
            <a:r>
              <a:rPr lang="en-US" altLang="ko-KR" sz="2000" b="1" dirty="0" smtClean="0"/>
              <a:t>▷</a:t>
            </a:r>
            <a:r>
              <a:rPr lang="ko-KR" altLang="en-US" sz="2000" b="1" dirty="0" smtClean="0"/>
              <a:t>올바른 국가관을 확립으로 청소년에게 꿈과 희망을 주고 </a:t>
            </a:r>
            <a:endParaRPr lang="en-US" altLang="ko-KR" sz="2000" b="1" dirty="0" smtClean="0"/>
          </a:p>
          <a:p>
            <a:pPr>
              <a:buNone/>
            </a:pPr>
            <a:r>
              <a:rPr lang="ko-KR" altLang="en-US" sz="2000" b="1" dirty="0" smtClean="0"/>
              <a:t>     미래 글로벌 리더로서의 의식성장의 기회제공</a:t>
            </a:r>
            <a:r>
              <a:rPr lang="en-US" altLang="ko-KR" sz="2000" b="1" dirty="0" smtClean="0"/>
              <a:t>.</a:t>
            </a:r>
          </a:p>
          <a:p>
            <a:pPr>
              <a:buNone/>
            </a:pPr>
            <a:r>
              <a:rPr lang="en-US" altLang="ko-KR" sz="2000" b="1" dirty="0" smtClean="0"/>
              <a:t>▷</a:t>
            </a:r>
            <a:r>
              <a:rPr lang="ko-KR" altLang="en-US" sz="2000" b="1" dirty="0" smtClean="0"/>
              <a:t>전문강사양성 및 강사역량강화</a:t>
            </a:r>
            <a:r>
              <a:rPr lang="en-US" altLang="ko-KR" sz="2000" b="1" dirty="0" smtClean="0"/>
              <a:t>.</a:t>
            </a:r>
          </a:p>
          <a:p>
            <a:pPr>
              <a:buNone/>
            </a:pPr>
            <a:endParaRPr lang="en-US" altLang="ko-KR" sz="2400" dirty="0" smtClean="0"/>
          </a:p>
          <a:p>
            <a:pPr>
              <a:buNone/>
            </a:pPr>
            <a:r>
              <a:rPr lang="ko-KR" altLang="en-US" b="1" dirty="0" smtClean="0"/>
              <a:t>▣ 사업개요</a:t>
            </a:r>
            <a:endParaRPr lang="en-US" altLang="ko-KR" b="1" dirty="0" smtClean="0"/>
          </a:p>
          <a:p>
            <a:pPr>
              <a:buNone/>
            </a:pPr>
            <a:r>
              <a:rPr lang="en-US" altLang="ko-KR" sz="2400" b="1" dirty="0" smtClean="0"/>
              <a:t>▷ </a:t>
            </a:r>
            <a:r>
              <a:rPr lang="ko-KR" altLang="en-US" sz="2400" b="1" dirty="0" smtClean="0"/>
              <a:t>총 사업비 </a:t>
            </a:r>
            <a:r>
              <a:rPr lang="en-US" altLang="ko-KR" sz="2400" b="1" dirty="0" smtClean="0"/>
              <a:t>: 42,000,000</a:t>
            </a:r>
            <a:r>
              <a:rPr lang="ko-KR" altLang="en-US" sz="2400" b="1" dirty="0" smtClean="0"/>
              <a:t>원 </a:t>
            </a:r>
            <a:r>
              <a:rPr lang="en-US" altLang="ko-KR" sz="2400" b="1" dirty="0" smtClean="0"/>
              <a:t>(</a:t>
            </a:r>
            <a:r>
              <a:rPr lang="ko-KR" altLang="en-US" sz="2400" b="1" dirty="0" err="1" smtClean="0"/>
              <a:t>행정안전부</a:t>
            </a:r>
            <a:r>
              <a:rPr lang="ko-KR" altLang="en-US" sz="2400" b="1" dirty="0" smtClean="0"/>
              <a:t> 후원금</a:t>
            </a:r>
            <a:r>
              <a:rPr lang="en-US" altLang="ko-KR" sz="2400" b="1" dirty="0" smtClean="0"/>
              <a:t> 4</a:t>
            </a:r>
            <a:r>
              <a:rPr lang="ko-KR" altLang="en-US" sz="2400" b="1" dirty="0" smtClean="0"/>
              <a:t>천만 원</a:t>
            </a:r>
            <a:r>
              <a:rPr lang="en-US" altLang="ko-KR" sz="2400" b="1" dirty="0" smtClean="0"/>
              <a:t>)</a:t>
            </a:r>
            <a:r>
              <a:rPr lang="ko-KR" altLang="en-US" sz="2400" b="1" dirty="0" smtClean="0"/>
              <a:t> </a:t>
            </a:r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847253"/>
            <a:ext cx="8229600" cy="539005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altLang="ko-KR" sz="3500" b="1" dirty="0" smtClean="0"/>
              <a:t>▷ </a:t>
            </a:r>
            <a:r>
              <a:rPr lang="en-US" altLang="ko-KR" sz="3500" b="1" dirty="0" err="1" smtClean="0"/>
              <a:t>단위</a:t>
            </a:r>
            <a:r>
              <a:rPr lang="en-US" altLang="ko-KR" sz="3500" b="1" dirty="0" smtClean="0"/>
              <a:t> </a:t>
            </a:r>
            <a:r>
              <a:rPr lang="en-US" altLang="ko-KR" sz="3500" b="1" dirty="0" err="1" smtClean="0"/>
              <a:t>사업</a:t>
            </a:r>
            <a:r>
              <a:rPr lang="en-US" altLang="ko-KR" sz="3500" b="1" dirty="0" smtClean="0"/>
              <a:t> 및 </a:t>
            </a:r>
            <a:r>
              <a:rPr lang="en-US" altLang="ko-KR" sz="3500" b="1" dirty="0" err="1" smtClean="0"/>
              <a:t>세부</a:t>
            </a:r>
            <a:r>
              <a:rPr lang="en-US" altLang="ko-KR" sz="3500" b="1" dirty="0" smtClean="0"/>
              <a:t> </a:t>
            </a:r>
            <a:r>
              <a:rPr lang="en-US" altLang="ko-KR" sz="3500" b="1" dirty="0" err="1" smtClean="0"/>
              <a:t>추진계획</a:t>
            </a:r>
            <a:endParaRPr lang="en-US" altLang="ko-KR" sz="3500" b="1" dirty="0" smtClean="0"/>
          </a:p>
          <a:p>
            <a:pPr>
              <a:buNone/>
            </a:pPr>
            <a:endParaRPr lang="en-US" altLang="ko-KR" sz="2400" b="1" dirty="0" smtClean="0"/>
          </a:p>
          <a:p>
            <a:pPr marL="514350" indent="-514350">
              <a:buAutoNum type="arabicPeriod"/>
            </a:pPr>
            <a:r>
              <a:rPr lang="ko-KR" altLang="en-US" sz="2600" b="1" dirty="0" smtClean="0"/>
              <a:t>강사 </a:t>
            </a:r>
            <a:r>
              <a:rPr lang="ko-KR" altLang="en-US" sz="2600" b="1" dirty="0" err="1" smtClean="0"/>
              <a:t>레벨업</a:t>
            </a:r>
            <a:r>
              <a:rPr lang="ko-KR" altLang="en-US" sz="2600" b="1" dirty="0" smtClean="0"/>
              <a:t> 교육 및 사업설명회 </a:t>
            </a:r>
            <a:endParaRPr lang="en-US" altLang="ko-KR" sz="2600" b="1" dirty="0" smtClean="0"/>
          </a:p>
          <a:p>
            <a:pPr marL="514350" indent="-514350">
              <a:buNone/>
            </a:pPr>
            <a:r>
              <a:rPr lang="en-US" altLang="ko-KR" sz="2400" b="1" dirty="0" smtClean="0"/>
              <a:t>     </a:t>
            </a:r>
            <a:r>
              <a:rPr lang="en-US" altLang="ko-KR" sz="2200" b="1" dirty="0" smtClean="0"/>
              <a:t>- </a:t>
            </a:r>
            <a:r>
              <a:rPr lang="ko-KR" altLang="en-US" sz="2200" b="1" dirty="0" smtClean="0"/>
              <a:t>일시 </a:t>
            </a:r>
            <a:r>
              <a:rPr lang="en-US" altLang="ko-KR" sz="2200" b="1" dirty="0" smtClean="0"/>
              <a:t>: 4351.05.19(</a:t>
            </a:r>
            <a:r>
              <a:rPr lang="ko-KR" altLang="en-US" sz="2200" b="1" dirty="0" smtClean="0"/>
              <a:t>토</a:t>
            </a:r>
            <a:r>
              <a:rPr lang="en-US" altLang="ko-KR" sz="2200" b="1" dirty="0" smtClean="0"/>
              <a:t>)</a:t>
            </a:r>
          </a:p>
          <a:p>
            <a:pPr marL="514350" indent="-514350">
              <a:buNone/>
            </a:pPr>
            <a:r>
              <a:rPr lang="en-US" altLang="ko-KR" sz="2200" b="1" dirty="0" smtClean="0"/>
              <a:t>     - </a:t>
            </a:r>
            <a:r>
              <a:rPr lang="ko-KR" altLang="en-US" sz="2200" b="1" dirty="0" smtClean="0"/>
              <a:t>장소 </a:t>
            </a:r>
            <a:r>
              <a:rPr lang="en-US" altLang="ko-KR" sz="2200" b="1" dirty="0" smtClean="0"/>
              <a:t>: </a:t>
            </a:r>
            <a:r>
              <a:rPr lang="ko-KR" altLang="en-US" sz="2200" b="1" dirty="0" smtClean="0"/>
              <a:t>국학원 대강당</a:t>
            </a:r>
            <a:endParaRPr lang="en-US" altLang="ko-KR" sz="2200" b="1" dirty="0" smtClean="0"/>
          </a:p>
          <a:p>
            <a:pPr marL="514350" indent="-514350">
              <a:buNone/>
            </a:pPr>
            <a:r>
              <a:rPr lang="en-US" altLang="ko-KR" sz="2200" b="1" dirty="0" smtClean="0"/>
              <a:t>     -</a:t>
            </a:r>
            <a:r>
              <a:rPr lang="ko-KR" altLang="en-US" sz="2200" b="1" dirty="0" smtClean="0"/>
              <a:t>사업대상</a:t>
            </a:r>
            <a:r>
              <a:rPr lang="en-US" altLang="ko-KR" sz="2200" b="1" dirty="0" smtClean="0"/>
              <a:t>: 80</a:t>
            </a:r>
            <a:r>
              <a:rPr lang="ko-KR" altLang="en-US" sz="2200" b="1" dirty="0" smtClean="0"/>
              <a:t>명 이상 </a:t>
            </a:r>
            <a:r>
              <a:rPr lang="en-US" altLang="ko-KR" sz="2200" b="1" dirty="0" smtClean="0"/>
              <a:t>(</a:t>
            </a:r>
            <a:r>
              <a:rPr lang="ko-KR" altLang="en-US" sz="2200" b="1" dirty="0" smtClean="0"/>
              <a:t>지역별 </a:t>
            </a:r>
            <a:r>
              <a:rPr lang="en-US" altLang="ko-KR" sz="2200" b="1" dirty="0" smtClean="0"/>
              <a:t>5-10</a:t>
            </a:r>
            <a:r>
              <a:rPr lang="ko-KR" altLang="en-US" sz="2200" b="1" dirty="0" smtClean="0"/>
              <a:t>명</a:t>
            </a:r>
            <a:r>
              <a:rPr lang="en-US" altLang="ko-KR" sz="2200" b="1" dirty="0" smtClean="0"/>
              <a:t>)</a:t>
            </a:r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sz="2600" b="1" dirty="0" smtClean="0"/>
              <a:t>2.   </a:t>
            </a:r>
            <a:r>
              <a:rPr lang="ko-KR" altLang="en-US" sz="2600" b="1" dirty="0" smtClean="0"/>
              <a:t>꿈과 희망을 키우는 나라사랑 교육 </a:t>
            </a:r>
            <a:endParaRPr lang="en-US" altLang="ko-KR" sz="2600" b="1" dirty="0" smtClean="0"/>
          </a:p>
          <a:p>
            <a:pPr>
              <a:buNone/>
            </a:pPr>
            <a:r>
              <a:rPr lang="en-US" altLang="ko-KR" sz="2400" b="1" dirty="0" smtClean="0"/>
              <a:t>    </a:t>
            </a:r>
            <a:r>
              <a:rPr lang="en-US" altLang="ko-KR" sz="2200" b="1" dirty="0" smtClean="0"/>
              <a:t>- </a:t>
            </a:r>
            <a:r>
              <a:rPr lang="ko-KR" altLang="en-US" sz="2200" b="1" dirty="0" smtClean="0"/>
              <a:t>국민교육 강좌 수 </a:t>
            </a:r>
            <a:r>
              <a:rPr lang="en-US" altLang="ko-KR" sz="2200" b="1" dirty="0" smtClean="0"/>
              <a:t>:  460</a:t>
            </a:r>
            <a:r>
              <a:rPr lang="ko-KR" altLang="en-US" sz="2200" b="1" dirty="0" smtClean="0"/>
              <a:t>강좌</a:t>
            </a:r>
            <a:endParaRPr lang="en-US" altLang="ko-KR" sz="2200" b="1" dirty="0" smtClean="0"/>
          </a:p>
          <a:p>
            <a:pPr>
              <a:buNone/>
            </a:pPr>
            <a:r>
              <a:rPr lang="en-US" altLang="ko-KR" sz="2200" b="1" dirty="0" smtClean="0"/>
              <a:t>    - </a:t>
            </a:r>
            <a:r>
              <a:rPr lang="ko-KR" altLang="en-US" sz="2200" b="1" dirty="0" smtClean="0"/>
              <a:t>사업기간 </a:t>
            </a:r>
            <a:r>
              <a:rPr lang="en-US" altLang="ko-KR" sz="2200" b="1" dirty="0" smtClean="0"/>
              <a:t>: 2018.05.01 ~ 2018.11.30</a:t>
            </a:r>
          </a:p>
          <a:p>
            <a:pPr>
              <a:buNone/>
            </a:pPr>
            <a:r>
              <a:rPr lang="en-US" altLang="ko-KR" sz="2200" b="1" dirty="0" smtClean="0"/>
              <a:t>    - </a:t>
            </a:r>
            <a:r>
              <a:rPr lang="ko-KR" altLang="en-US" sz="2200" b="1" dirty="0" smtClean="0"/>
              <a:t>사업 대상 </a:t>
            </a:r>
            <a:r>
              <a:rPr lang="en-US" altLang="ko-KR" sz="2200" b="1" dirty="0" smtClean="0"/>
              <a:t>: 9,200</a:t>
            </a:r>
            <a:r>
              <a:rPr lang="ko-KR" altLang="en-US" sz="2200" b="1" dirty="0" smtClean="0"/>
              <a:t>명 </a:t>
            </a:r>
            <a:r>
              <a:rPr lang="en-US" altLang="ko-KR" sz="2200" b="1" dirty="0" smtClean="0"/>
              <a:t>(1</a:t>
            </a:r>
            <a:r>
              <a:rPr lang="ko-KR" altLang="en-US" sz="2200" b="1" dirty="0" smtClean="0"/>
              <a:t>회  </a:t>
            </a:r>
            <a:r>
              <a:rPr lang="en-US" altLang="ko-KR" sz="2200" b="1" dirty="0" smtClean="0"/>
              <a:t>20</a:t>
            </a:r>
            <a:r>
              <a:rPr lang="ko-KR" altLang="en-US" sz="2200" b="1" dirty="0" smtClean="0"/>
              <a:t>명</a:t>
            </a:r>
            <a:r>
              <a:rPr lang="en-US" altLang="ko-KR" sz="2200" b="1" dirty="0" smtClean="0"/>
              <a:t>)</a:t>
            </a:r>
          </a:p>
          <a:p>
            <a:pPr fontAlgn="base" latinLnBrk="0">
              <a:buNone/>
            </a:pPr>
            <a:r>
              <a:rPr lang="ko-KR" altLang="en-US" sz="2200" b="1" dirty="0" smtClean="0"/>
              <a:t>           ○ 교육시간 </a:t>
            </a:r>
            <a:r>
              <a:rPr lang="en-US" altLang="ko-KR" sz="2200" b="1" dirty="0" smtClean="0"/>
              <a:t>: 2</a:t>
            </a:r>
            <a:r>
              <a:rPr lang="ko-KR" altLang="en-US" sz="2200" b="1" dirty="0" smtClean="0"/>
              <a:t>시간</a:t>
            </a:r>
            <a:r>
              <a:rPr lang="en-US" altLang="ko-KR" sz="2200" b="1" dirty="0" smtClean="0"/>
              <a:t>(</a:t>
            </a:r>
            <a:r>
              <a:rPr lang="ko-KR" altLang="en-US" sz="2200" b="1" dirty="0" smtClean="0"/>
              <a:t>결과 보고 시 정확한 시간 표기</a:t>
            </a:r>
            <a:r>
              <a:rPr lang="en-US" altLang="ko-KR" sz="2200" b="1" dirty="0" smtClean="0"/>
              <a:t>)</a:t>
            </a:r>
            <a:endParaRPr lang="ko-KR" altLang="en-US" sz="2200" b="1" dirty="0" smtClean="0"/>
          </a:p>
          <a:p>
            <a:pPr fontAlgn="base" latinLnBrk="0">
              <a:buNone/>
            </a:pPr>
            <a:r>
              <a:rPr lang="ko-KR" altLang="en-US" sz="2200" b="1" dirty="0" smtClean="0"/>
              <a:t>           </a:t>
            </a:r>
            <a:r>
              <a:rPr lang="ko-KR" altLang="en-US" sz="1900" b="1" dirty="0" smtClean="0"/>
              <a:t>○ 교육대상 </a:t>
            </a:r>
            <a:r>
              <a:rPr lang="en-US" altLang="ko-KR" sz="1900" b="1" dirty="0" smtClean="0"/>
              <a:t>: </a:t>
            </a:r>
            <a:r>
              <a:rPr lang="ko-KR" altLang="en-US" sz="1900" b="1" dirty="0" smtClean="0"/>
              <a:t>초⋅중⋅고등학생 </a:t>
            </a:r>
            <a:r>
              <a:rPr lang="en-US" altLang="ko-KR" sz="1900" b="1" dirty="0" smtClean="0"/>
              <a:t>(</a:t>
            </a:r>
            <a:r>
              <a:rPr lang="ko-KR" altLang="en-US" sz="1900" b="1" dirty="0" smtClean="0"/>
              <a:t>학급 또는 학년단위로 단체교육</a:t>
            </a:r>
            <a:r>
              <a:rPr lang="en-US" altLang="ko-KR" sz="1900" b="1" dirty="0" smtClean="0"/>
              <a:t>)</a:t>
            </a:r>
            <a:endParaRPr lang="en-US" altLang="ko-KR" sz="2200" b="1" dirty="0" smtClean="0"/>
          </a:p>
          <a:p>
            <a:pPr fontAlgn="base" latinLnBrk="0">
              <a:buNone/>
            </a:pPr>
            <a:r>
              <a:rPr lang="ko-KR" altLang="en-US" sz="2200" b="1" dirty="0" smtClean="0"/>
              <a:t>           ○ </a:t>
            </a:r>
            <a:r>
              <a:rPr lang="en-US" altLang="ko-KR" sz="2200" b="1" dirty="0" smtClean="0"/>
              <a:t>1</a:t>
            </a:r>
            <a:r>
              <a:rPr lang="ko-KR" altLang="en-US" sz="2200" b="1" dirty="0" smtClean="0"/>
              <a:t>강좌 </a:t>
            </a:r>
            <a:r>
              <a:rPr lang="ko-KR" altLang="en-US" sz="2200" b="1" dirty="0" err="1" smtClean="0"/>
              <a:t>강사비</a:t>
            </a:r>
            <a:r>
              <a:rPr lang="ko-KR" altLang="en-US" sz="2200" b="1" dirty="0" smtClean="0"/>
              <a:t> </a:t>
            </a:r>
            <a:r>
              <a:rPr lang="en-US" altLang="ko-KR" sz="2200" b="1" dirty="0" smtClean="0"/>
              <a:t>: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2200" b="1" dirty="0" smtClean="0"/>
              <a:t>7</a:t>
            </a:r>
            <a:r>
              <a:rPr lang="ko-KR" altLang="en-US" sz="2200" b="1" dirty="0" smtClean="0"/>
              <a:t>만원 </a:t>
            </a:r>
            <a:endParaRPr lang="en-US" altLang="ko-KR" sz="2200" b="1" dirty="0" smtClean="0">
              <a:solidFill>
                <a:srgbClr val="FF0000"/>
              </a:solidFill>
            </a:endParaRPr>
          </a:p>
          <a:p>
            <a:pPr fontAlgn="base" latinLnBrk="0">
              <a:buNone/>
            </a:pPr>
            <a:endParaRPr lang="en-US" altLang="ko-KR" sz="2200" b="1" dirty="0" smtClean="0"/>
          </a:p>
          <a:p>
            <a:pPr fontAlgn="base" latinLnBrk="0">
              <a:buNone/>
            </a:pPr>
            <a:r>
              <a:rPr lang="en-US" altLang="ko-KR" sz="2200" b="1" dirty="0" smtClean="0"/>
              <a:t>  ※ </a:t>
            </a:r>
            <a:r>
              <a:rPr lang="ko-KR" altLang="en-US" sz="2200" b="1" dirty="0" smtClean="0"/>
              <a:t>교육청 협약 및 학교단위 국학원 적극 홍보</a:t>
            </a:r>
            <a:r>
              <a:rPr lang="en-US" altLang="ko-KR" sz="2200" b="1" dirty="0" smtClean="0"/>
              <a:t>(</a:t>
            </a:r>
            <a:r>
              <a:rPr lang="ko-KR" altLang="en-US" sz="2200" b="1" dirty="0" smtClean="0"/>
              <a:t>지역활성화 활용</a:t>
            </a:r>
            <a:r>
              <a:rPr lang="en-US" altLang="ko-KR" sz="2200" b="1" dirty="0" smtClean="0"/>
              <a:t>)</a:t>
            </a:r>
            <a:endParaRPr lang="ko-KR" altLang="en-US" sz="2200" b="1" dirty="0" smtClean="0"/>
          </a:p>
          <a:p>
            <a:pPr>
              <a:buNone/>
            </a:pPr>
            <a:endParaRPr lang="en-US" altLang="ko-KR" sz="2400" b="1" dirty="0" smtClean="0"/>
          </a:p>
          <a:p>
            <a:pPr>
              <a:buNone/>
            </a:pPr>
            <a:endParaRPr lang="ko-KR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548680"/>
            <a:ext cx="813690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2000" b="1" dirty="0" smtClean="0"/>
              <a:t>     </a:t>
            </a:r>
            <a:r>
              <a:rPr lang="ko-KR" altLang="en-US" sz="2200" b="1" dirty="0" smtClean="0"/>
              <a:t>○ 교육내용</a:t>
            </a:r>
            <a:endParaRPr lang="en-US" altLang="ko-KR" sz="2200" b="1" dirty="0" smtClean="0">
              <a:solidFill>
                <a:srgbClr val="0000FF"/>
              </a:solidFill>
            </a:endParaRPr>
          </a:p>
          <a:p>
            <a:pPr fontAlgn="base" latinLnBrk="0"/>
            <a:endParaRPr lang="ko-KR" altLang="en-US" sz="2200" b="1" dirty="0"/>
          </a:p>
          <a:p>
            <a:pPr fontAlgn="base" latinLnBrk="0"/>
            <a:r>
              <a:rPr lang="en-US" altLang="ko-KR" sz="2200" b="1" dirty="0" smtClean="0"/>
              <a:t> </a:t>
            </a:r>
            <a:r>
              <a:rPr lang="en-US" altLang="ko-KR" b="1" dirty="0" smtClean="0"/>
              <a:t>      - </a:t>
            </a:r>
            <a:r>
              <a:rPr lang="ko-KR" altLang="en-US" b="1" dirty="0" smtClean="0"/>
              <a:t>나라사랑 광복 </a:t>
            </a:r>
            <a:r>
              <a:rPr lang="en-US" altLang="ko-KR" b="1" dirty="0" smtClean="0"/>
              <a:t>73</a:t>
            </a:r>
            <a:r>
              <a:rPr lang="ko-KR" altLang="en-US" b="1" dirty="0" smtClean="0"/>
              <a:t>주년 대한민국 이야기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대한민국 발전사</a:t>
            </a:r>
            <a:r>
              <a:rPr lang="en-US" altLang="ko-KR" b="1" dirty="0" smtClean="0"/>
              <a:t>)</a:t>
            </a:r>
            <a:endParaRPr lang="ko-KR" altLang="en-US" b="1" dirty="0"/>
          </a:p>
          <a:p>
            <a:pPr fontAlgn="base" latinLnBrk="0"/>
            <a:r>
              <a:rPr lang="en-US" altLang="ko-KR" b="1" dirty="0" smtClean="0"/>
              <a:t>       - </a:t>
            </a:r>
            <a:r>
              <a:rPr lang="ko-KR" altLang="en-US" b="1" dirty="0" smtClean="0"/>
              <a:t>독립군 항일투쟁과 한민족의 흔적을 찾아서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독립운동사</a:t>
            </a:r>
            <a:r>
              <a:rPr lang="en-US" altLang="ko-KR" b="1" dirty="0" smtClean="0"/>
              <a:t>)</a:t>
            </a:r>
            <a:endParaRPr lang="ko-KR" altLang="en-US" b="1" dirty="0"/>
          </a:p>
          <a:p>
            <a:pPr fontAlgn="base" latinLnBrk="0"/>
            <a:r>
              <a:rPr lang="en-US" altLang="ko-KR" b="1" dirty="0" smtClean="0"/>
              <a:t>       - </a:t>
            </a:r>
            <a:r>
              <a:rPr lang="ko-KR" altLang="en-US" b="1" dirty="0"/>
              <a:t>한민족의 </a:t>
            </a:r>
            <a:r>
              <a:rPr lang="ko-KR" altLang="en-US" b="1" dirty="0" smtClean="0"/>
              <a:t>위대한 문화유산과 통일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새로운 탄생</a:t>
            </a:r>
            <a:r>
              <a:rPr lang="en-US" altLang="ko-KR" b="1" dirty="0" smtClean="0"/>
              <a:t>)</a:t>
            </a:r>
          </a:p>
          <a:p>
            <a:pPr fontAlgn="base" latinLnBrk="0"/>
            <a:endParaRPr lang="en-US" altLang="ko-KR" sz="2200" b="1" dirty="0" smtClean="0"/>
          </a:p>
          <a:p>
            <a:pPr fontAlgn="base" latinLnBrk="0"/>
            <a:endParaRPr lang="en-US" altLang="ko-KR" sz="2200" b="1" dirty="0"/>
          </a:p>
          <a:p>
            <a:pPr marL="457200" indent="-457200" fontAlgn="base" latinLnBrk="0">
              <a:buAutoNum type="arabicPeriod" startAt="3"/>
            </a:pPr>
            <a:r>
              <a:rPr lang="ko-KR" altLang="en-US" sz="2400" b="1" dirty="0" smtClean="0"/>
              <a:t>나라사랑 사진전 및 사업 평가회의</a:t>
            </a:r>
            <a:endParaRPr lang="en-US" altLang="ko-KR" sz="2400" b="1" dirty="0" smtClean="0"/>
          </a:p>
          <a:p>
            <a:pPr marL="457200" indent="-457200" fontAlgn="base" latinLnBrk="0"/>
            <a:r>
              <a:rPr lang="en-US" altLang="ko-KR" sz="2200" b="1" dirty="0"/>
              <a:t> </a:t>
            </a:r>
            <a:r>
              <a:rPr lang="en-US" altLang="ko-KR" sz="2200" b="1" dirty="0" smtClean="0"/>
              <a:t>      </a:t>
            </a:r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일정 </a:t>
            </a:r>
            <a:r>
              <a:rPr lang="en-US" altLang="ko-KR" sz="2000" b="1" dirty="0" smtClean="0"/>
              <a:t>: 2018. 12.08 (</a:t>
            </a:r>
            <a:r>
              <a:rPr lang="ko-KR" altLang="en-US" sz="2000" b="1" dirty="0" smtClean="0"/>
              <a:t>토</a:t>
            </a:r>
            <a:r>
              <a:rPr lang="en-US" altLang="ko-KR" sz="2000" b="1" dirty="0" smtClean="0"/>
              <a:t>)</a:t>
            </a:r>
          </a:p>
          <a:p>
            <a:pPr marL="457200" indent="-457200" fontAlgn="base" latinLnBrk="0"/>
            <a:r>
              <a:rPr lang="en-US" altLang="ko-KR" sz="2000" b="1" dirty="0"/>
              <a:t> </a:t>
            </a:r>
            <a:r>
              <a:rPr lang="en-US" altLang="ko-KR" sz="2000" b="1" dirty="0" smtClean="0"/>
              <a:t>       -  </a:t>
            </a:r>
            <a:r>
              <a:rPr lang="ko-KR" altLang="en-US" sz="2000" b="1" dirty="0" smtClean="0"/>
              <a:t>대상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사무처장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강사 </a:t>
            </a:r>
            <a:r>
              <a:rPr lang="en-US" altLang="ko-KR" sz="2000" b="1" dirty="0" smtClean="0"/>
              <a:t>30</a:t>
            </a:r>
            <a:r>
              <a:rPr lang="ko-KR" altLang="en-US" sz="2000" b="1" dirty="0" smtClean="0"/>
              <a:t>명 </a:t>
            </a:r>
            <a:endParaRPr lang="en-US" altLang="ko-KR" sz="2000" b="1" dirty="0" smtClean="0"/>
          </a:p>
          <a:p>
            <a:pPr marL="457200" indent="-457200" fontAlgn="base" latinLnBrk="0"/>
            <a:r>
              <a:rPr lang="en-US" altLang="ko-KR" sz="2000" b="1" dirty="0"/>
              <a:t> </a:t>
            </a:r>
            <a:r>
              <a:rPr lang="en-US" altLang="ko-KR" sz="2000" b="1" dirty="0" smtClean="0"/>
              <a:t>       -  </a:t>
            </a:r>
            <a:r>
              <a:rPr lang="ko-KR" altLang="en-US" sz="2000" b="1" dirty="0" smtClean="0"/>
              <a:t>추진방법 및 활동 내용</a:t>
            </a:r>
            <a:endParaRPr lang="en-US" altLang="ko-KR" sz="2000" b="1" dirty="0" smtClean="0"/>
          </a:p>
          <a:p>
            <a:pPr marL="457200" indent="-457200" fontAlgn="base" latinLnBrk="0"/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</a:t>
            </a:r>
            <a:r>
              <a:rPr lang="en-US" altLang="ko-KR" sz="2000" b="1" dirty="0" smtClean="0">
                <a:latin typeface="맑은 고딕"/>
                <a:ea typeface="맑은 고딕"/>
              </a:rPr>
              <a:t>○</a:t>
            </a:r>
            <a:r>
              <a:rPr lang="ko-KR" altLang="en-US" sz="2000" b="1" dirty="0" smtClean="0">
                <a:latin typeface="맑은 고딕"/>
                <a:ea typeface="맑은 고딕"/>
              </a:rPr>
              <a:t> 사업 과정에 대한 우수사진 공모전 전시 </a:t>
            </a:r>
            <a:endParaRPr lang="en-US" altLang="ko-KR" sz="2000" b="1" dirty="0" smtClean="0">
              <a:latin typeface="맑은 고딕"/>
              <a:ea typeface="맑은 고딕"/>
            </a:endParaRPr>
          </a:p>
          <a:p>
            <a:pPr marL="457200" indent="-457200" fontAlgn="base" latinLnBrk="0"/>
            <a:r>
              <a:rPr lang="en-US" altLang="ko-KR" sz="2000" b="1" dirty="0">
                <a:latin typeface="맑은 고딕"/>
                <a:ea typeface="맑은 고딕"/>
              </a:rPr>
              <a:t> </a:t>
            </a:r>
            <a:r>
              <a:rPr lang="en-US" altLang="ko-KR" sz="2000" b="1" dirty="0" smtClean="0">
                <a:latin typeface="맑은 고딕"/>
                <a:ea typeface="맑은 고딕"/>
              </a:rPr>
              <a:t>      ○ </a:t>
            </a:r>
            <a:r>
              <a:rPr lang="ko-KR" altLang="en-US" sz="2000" b="1" dirty="0" smtClean="0">
                <a:latin typeface="맑은 고딕"/>
                <a:ea typeface="맑은 고딕"/>
              </a:rPr>
              <a:t>사업결과에 따른 평가회의 </a:t>
            </a:r>
            <a:r>
              <a:rPr lang="en-US" altLang="ko-KR" sz="2000" b="1" dirty="0" smtClean="0">
                <a:latin typeface="맑은 고딕"/>
                <a:ea typeface="맑은 고딕"/>
              </a:rPr>
              <a:t>(</a:t>
            </a:r>
            <a:r>
              <a:rPr lang="ko-KR" altLang="en-US" sz="2000" b="1" dirty="0" smtClean="0">
                <a:latin typeface="맑은 고딕"/>
                <a:ea typeface="맑은 고딕"/>
              </a:rPr>
              <a:t>사업 평가 회의</a:t>
            </a:r>
            <a:r>
              <a:rPr lang="en-US" altLang="ko-KR" sz="2000" b="1" dirty="0" smtClean="0">
                <a:latin typeface="맑은 고딕"/>
                <a:ea typeface="맑은 고딕"/>
              </a:rPr>
              <a:t>)</a:t>
            </a:r>
          </a:p>
          <a:p>
            <a:pPr marL="457200" indent="-457200" fontAlgn="base" latinLnBrk="0"/>
            <a:r>
              <a:rPr lang="en-US" altLang="ko-KR" sz="2000" b="1" dirty="0">
                <a:latin typeface="맑은 고딕"/>
                <a:ea typeface="맑은 고딕"/>
              </a:rPr>
              <a:t> </a:t>
            </a:r>
            <a:r>
              <a:rPr lang="en-US" altLang="ko-KR" sz="2000" b="1" dirty="0" smtClean="0">
                <a:latin typeface="맑은 고딕"/>
                <a:ea typeface="맑은 고딕"/>
              </a:rPr>
              <a:t>           - </a:t>
            </a:r>
            <a:r>
              <a:rPr lang="ko-KR" altLang="en-US" sz="2000" b="1" dirty="0" smtClean="0">
                <a:latin typeface="맑은 고딕"/>
                <a:ea typeface="맑은 고딕"/>
              </a:rPr>
              <a:t>사업평가 및 개선점 토의</a:t>
            </a:r>
            <a:endParaRPr lang="en-US" altLang="ko-KR" sz="2000" b="1" dirty="0" smtClean="0"/>
          </a:p>
          <a:p>
            <a:pPr marL="457200" indent="-457200" fontAlgn="base" latinLnBrk="0"/>
            <a:r>
              <a:rPr lang="en-US" altLang="ko-KR" sz="2400" b="1" dirty="0"/>
              <a:t> </a:t>
            </a:r>
            <a:r>
              <a:rPr lang="en-US" altLang="ko-KR" sz="2400" b="1" dirty="0" smtClean="0"/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683568" y="548680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sz="2400" b="1" dirty="0"/>
              <a:t>4. </a:t>
            </a:r>
            <a:r>
              <a:rPr lang="ko-KR" altLang="en-US" sz="2400" b="1" dirty="0" smtClean="0"/>
              <a:t>성과지표</a:t>
            </a:r>
            <a:endParaRPr lang="en-US" altLang="ko-KR" sz="2400" b="1" dirty="0" smtClean="0"/>
          </a:p>
          <a:p>
            <a:pPr fontAlgn="base" latinLnBrk="0"/>
            <a:endParaRPr lang="en-US" altLang="ko-KR" sz="2200" b="1" dirty="0" smtClean="0"/>
          </a:p>
          <a:p>
            <a:pPr marL="457200" indent="-457200" fontAlgn="base" latinLnBrk="0">
              <a:buAutoNum type="arabicParenR"/>
            </a:pPr>
            <a:r>
              <a:rPr lang="ko-KR" altLang="en-US" sz="2200" b="1" dirty="0" smtClean="0"/>
              <a:t>교육횟수 </a:t>
            </a:r>
            <a:r>
              <a:rPr lang="ko-KR" altLang="en-US" sz="2200" b="1" dirty="0"/>
              <a:t>및 </a:t>
            </a:r>
            <a:r>
              <a:rPr lang="ko-KR" altLang="en-US" sz="2200" b="1" dirty="0" smtClean="0"/>
              <a:t>인원</a:t>
            </a:r>
            <a:endParaRPr lang="en-US" altLang="ko-KR" sz="2200" b="1" dirty="0" smtClean="0"/>
          </a:p>
          <a:p>
            <a:pPr marL="457200" indent="-457200" fontAlgn="base" latinLnBrk="0"/>
            <a:endParaRPr lang="ko-KR" altLang="en-US" sz="2200" b="1" dirty="0"/>
          </a:p>
          <a:p>
            <a:pPr fontAlgn="base" latinLnBrk="0"/>
            <a:r>
              <a:rPr lang="en-US" altLang="ko-KR" sz="2200" b="1" dirty="0"/>
              <a:t>2) </a:t>
            </a:r>
            <a:r>
              <a:rPr lang="en-US" altLang="ko-KR" sz="2200" b="1" dirty="0" smtClean="0"/>
              <a:t> </a:t>
            </a:r>
            <a:r>
              <a:rPr lang="ko-KR" altLang="en-US" sz="2200" b="1" dirty="0" smtClean="0"/>
              <a:t>사업설명회 참여자</a:t>
            </a:r>
            <a:endParaRPr lang="en-US" altLang="ko-KR" sz="2200" b="1" dirty="0" smtClean="0"/>
          </a:p>
          <a:p>
            <a:pPr fontAlgn="base" latinLnBrk="0"/>
            <a:endParaRPr lang="ko-KR" altLang="en-US" sz="2200" b="1" dirty="0"/>
          </a:p>
          <a:p>
            <a:pPr fontAlgn="base" latinLnBrk="0"/>
            <a:r>
              <a:rPr lang="en-US" altLang="ko-KR" sz="2200" b="1" dirty="0"/>
              <a:t>3) </a:t>
            </a:r>
            <a:r>
              <a:rPr lang="ko-KR" altLang="en-US" sz="2200" b="1" dirty="0"/>
              <a:t>홍보횟수 </a:t>
            </a:r>
            <a:r>
              <a:rPr lang="en-US" altLang="ko-KR" sz="2200" b="1" dirty="0"/>
              <a:t>: </a:t>
            </a:r>
            <a:endParaRPr lang="ko-KR" altLang="en-US" sz="2200" b="1" dirty="0"/>
          </a:p>
          <a:p>
            <a:pPr fontAlgn="base" latinLnBrk="0"/>
            <a:r>
              <a:rPr lang="en-US" altLang="ko-KR" sz="2200" b="1" dirty="0"/>
              <a:t>- </a:t>
            </a:r>
            <a:r>
              <a:rPr lang="ko-KR" altLang="en-US" sz="2200" b="1" dirty="0"/>
              <a:t>일간지 </a:t>
            </a:r>
            <a:r>
              <a:rPr lang="en-US" altLang="ko-KR" sz="2200" b="1" dirty="0"/>
              <a:t>: </a:t>
            </a:r>
            <a:r>
              <a:rPr lang="ko-KR" altLang="en-US" sz="2200" b="1" dirty="0" err="1"/>
              <a:t>스포츠동아</a:t>
            </a:r>
            <a:endParaRPr lang="ko-KR" altLang="en-US" sz="2200" b="1" dirty="0"/>
          </a:p>
          <a:p>
            <a:pPr fontAlgn="base" latinLnBrk="0"/>
            <a:r>
              <a:rPr lang="en-US" altLang="ko-KR" sz="2200" b="1" dirty="0"/>
              <a:t>- </a:t>
            </a:r>
            <a:r>
              <a:rPr lang="ko-KR" altLang="en-US" sz="2200" b="1" dirty="0"/>
              <a:t>인터넷신문 </a:t>
            </a:r>
            <a:r>
              <a:rPr lang="en-US" altLang="ko-KR" sz="2200" b="1" dirty="0"/>
              <a:t>: </a:t>
            </a:r>
            <a:r>
              <a:rPr lang="ko-KR" altLang="en-US" sz="2200" b="1" dirty="0"/>
              <a:t>코리안 </a:t>
            </a:r>
            <a:r>
              <a:rPr lang="ko-KR" altLang="en-US" sz="2200" b="1" dirty="0" err="1"/>
              <a:t>스피릿</a:t>
            </a:r>
            <a:endParaRPr lang="ko-KR" altLang="en-US" sz="2200" b="1" dirty="0"/>
          </a:p>
          <a:p>
            <a:pPr fontAlgn="base" latinLnBrk="0"/>
            <a:r>
              <a:rPr lang="en-US" altLang="ko-KR" sz="2200" b="1" dirty="0"/>
              <a:t>- </a:t>
            </a:r>
            <a:r>
              <a:rPr lang="ko-KR" altLang="en-US" sz="2200" b="1" dirty="0"/>
              <a:t>홈페이지 </a:t>
            </a:r>
            <a:r>
              <a:rPr lang="en-US" altLang="ko-KR" sz="2200" b="1" dirty="0"/>
              <a:t>: </a:t>
            </a:r>
            <a:r>
              <a:rPr lang="ko-KR" altLang="en-US" sz="2200" b="1" dirty="0" err="1" smtClean="0"/>
              <a:t>팝업창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슬라이딩 배너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진행 </a:t>
            </a:r>
            <a:r>
              <a:rPr lang="ko-KR" altLang="en-US" sz="2200" b="1" dirty="0"/>
              <a:t>실적 홍보</a:t>
            </a:r>
          </a:p>
          <a:p>
            <a:pPr fontAlgn="base" latinLnBrk="0"/>
            <a:r>
              <a:rPr lang="en-US" altLang="ko-KR" sz="2200" b="1" dirty="0"/>
              <a:t>- SNS </a:t>
            </a:r>
            <a:r>
              <a:rPr lang="ko-KR" altLang="en-US" sz="2200" b="1" dirty="0"/>
              <a:t>홍보 </a:t>
            </a:r>
          </a:p>
          <a:p>
            <a:pPr fontAlgn="base" latinLnBrk="0">
              <a:buFontTx/>
              <a:buChar char="-"/>
            </a:pPr>
            <a:r>
              <a:rPr lang="ko-KR" altLang="en-US" sz="2200" b="1" dirty="0" smtClean="0"/>
              <a:t>공문발송홍보 </a:t>
            </a:r>
            <a:r>
              <a:rPr lang="en-US" altLang="ko-KR" sz="2200" b="1" dirty="0"/>
              <a:t>: </a:t>
            </a:r>
            <a:r>
              <a:rPr lang="ko-KR" altLang="en-US" sz="2200" b="1" dirty="0"/>
              <a:t>시도 </a:t>
            </a:r>
            <a:r>
              <a:rPr lang="ko-KR" altLang="en-US" sz="2200" b="1" dirty="0" smtClean="0"/>
              <a:t>교육청 등</a:t>
            </a:r>
            <a:endParaRPr lang="en-US" altLang="ko-KR" sz="2200" b="1" dirty="0" smtClean="0"/>
          </a:p>
          <a:p>
            <a:pPr fontAlgn="base" latinLnBrk="0">
              <a:buFontTx/>
              <a:buChar char="-"/>
            </a:pPr>
            <a:endParaRPr lang="ko-KR" altLang="en-US" sz="2200" b="1" dirty="0"/>
          </a:p>
          <a:p>
            <a:pPr fontAlgn="base" latinLnBrk="0"/>
            <a:r>
              <a:rPr lang="en-US" altLang="ko-KR" sz="2200" b="1" dirty="0"/>
              <a:t>4) </a:t>
            </a:r>
            <a:r>
              <a:rPr lang="ko-KR" altLang="en-US" sz="2200" b="1" dirty="0"/>
              <a:t>설문서 평가 </a:t>
            </a:r>
            <a:r>
              <a:rPr lang="en-US" altLang="ko-KR" sz="2200" b="1" dirty="0"/>
              <a:t>: </a:t>
            </a:r>
            <a:r>
              <a:rPr lang="ko-KR" altLang="en-US" sz="2200" b="1" dirty="0"/>
              <a:t>사전설문 및 사후 설문 </a:t>
            </a:r>
            <a:r>
              <a:rPr lang="ko-KR" altLang="en-US" sz="2200" b="1" dirty="0" smtClean="0"/>
              <a:t>후</a:t>
            </a:r>
            <a:endParaRPr lang="en-US" altLang="ko-KR" sz="2200" b="1" dirty="0" smtClean="0"/>
          </a:p>
          <a:p>
            <a:pPr fontAlgn="base" latinLnBrk="0"/>
            <a:r>
              <a:rPr lang="ko-KR" altLang="en-US" sz="2200" b="1" dirty="0" smtClean="0"/>
              <a:t>                               변화측정도</a:t>
            </a:r>
            <a:r>
              <a:rPr lang="en-US" altLang="ko-KR" sz="2200" b="1" dirty="0" smtClean="0"/>
              <a:t>(50% </a:t>
            </a:r>
            <a:r>
              <a:rPr lang="ko-KR" altLang="en-US" sz="2200" b="1" dirty="0"/>
              <a:t>이상</a:t>
            </a:r>
            <a:r>
              <a:rPr lang="en-US" altLang="ko-KR" sz="2200" b="1" dirty="0"/>
              <a:t>)</a:t>
            </a:r>
            <a:endParaRPr lang="ko-KR" altLang="en-US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23528" y="332656"/>
            <a:ext cx="2137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 smtClean="0"/>
              <a:t>5. </a:t>
            </a:r>
            <a:r>
              <a:rPr lang="ko-KR" altLang="en-US" b="1" dirty="0" smtClean="0"/>
              <a:t>지역별 강의 배정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11561" y="692696"/>
          <a:ext cx="5184575" cy="2613506"/>
        </p:xfrm>
        <a:graphic>
          <a:graphicData uri="http://schemas.openxmlformats.org/drawingml/2006/table">
            <a:tbl>
              <a:tblPr/>
              <a:tblGrid>
                <a:gridCol w="1440159"/>
                <a:gridCol w="1152128"/>
                <a:gridCol w="1440160"/>
                <a:gridCol w="1152128"/>
              </a:tblGrid>
              <a:tr h="2160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지역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강의배정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지역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강의배정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02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서울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전북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경기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광주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인천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전남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강원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대구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618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충북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경북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대전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울산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충남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부산 </a:t>
                      </a:r>
                      <a:r>
                        <a:rPr lang="ko-KR" altLang="en-US" sz="14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국학원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1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합계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ko-KR" sz="20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460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45" marR="6145" marT="61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23528" y="3356992"/>
            <a:ext cx="35283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600" b="1" dirty="0" smtClean="0">
                <a:solidFill>
                  <a:schemeClr val="accent5">
                    <a:lumMod val="50000"/>
                  </a:schemeClr>
                </a:solidFill>
                <a:latin typeface="맑은 고딕"/>
                <a:ea typeface="맑은 고딕"/>
              </a:rPr>
              <a:t>※</a:t>
            </a:r>
            <a:r>
              <a:rPr lang="ko-KR" altLang="en-US" sz="1600" b="1" dirty="0" smtClean="0">
                <a:solidFill>
                  <a:schemeClr val="accent5">
                    <a:lumMod val="50000"/>
                  </a:schemeClr>
                </a:solidFill>
              </a:rPr>
              <a:t>광역시도 사단법인 </a:t>
            </a:r>
            <a:r>
              <a:rPr lang="ko-KR" altLang="en-US" sz="1600" b="1" dirty="0" err="1" smtClean="0">
                <a:solidFill>
                  <a:schemeClr val="accent5">
                    <a:lumMod val="50000"/>
                  </a:schemeClr>
                </a:solidFill>
              </a:rPr>
              <a:t>국학원</a:t>
            </a:r>
            <a:r>
              <a:rPr lang="ko-KR" altLang="en-US" sz="1600" b="1" dirty="0" smtClean="0">
                <a:solidFill>
                  <a:schemeClr val="accent5">
                    <a:lumMod val="50000"/>
                  </a:schemeClr>
                </a:solidFill>
              </a:rPr>
              <a:t> 연락처</a:t>
            </a:r>
            <a:endParaRPr lang="ko-KR" altLang="en-U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39552" y="3717032"/>
          <a:ext cx="5965444" cy="2931414"/>
        </p:xfrm>
        <a:graphic>
          <a:graphicData uri="http://schemas.openxmlformats.org/drawingml/2006/table">
            <a:tbl>
              <a:tblPr/>
              <a:tblGrid>
                <a:gridCol w="934339"/>
                <a:gridCol w="754634"/>
                <a:gridCol w="1293749"/>
                <a:gridCol w="934339"/>
                <a:gridCol w="754634"/>
                <a:gridCol w="1293749"/>
              </a:tblGrid>
              <a:tr h="2160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지역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담당자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지역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담당자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서울국학원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정명길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02-722-1785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전북국학원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성태연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063-274-7720</a:t>
                      </a:r>
                      <a:endParaRPr 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경기국학원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노분옥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031-250-1003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전남국학원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조은세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061-281-7909</a:t>
                      </a:r>
                      <a:endParaRPr 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인천국학원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이은미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032-426-7720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대구국학원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박재연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053-746-9595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강원국학원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신미용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033-252-7720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경남국학원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정준우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055-247-0943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대전국학원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임희숙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042-822-9858</a:t>
                      </a:r>
                      <a:endParaRPr 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경북국학원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박혜숙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054-442-2632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충남국학원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양영수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041-572-7725</a:t>
                      </a:r>
                      <a:endParaRPr 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울산국학원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문종수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052-268-8065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충북국학원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김주연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043-224-3366</a:t>
                      </a:r>
                      <a:endParaRPr 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부산국학원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서재활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051-582-7729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7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광주국학원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김경아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062-262-7723</a:t>
                      </a:r>
                      <a:endParaRPr 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제주국학원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김보경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064-799-9985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87CEEB"/>
      </a:accent1>
      <a:accent2>
        <a:srgbClr val="A4DDED"/>
      </a:accent2>
      <a:accent3>
        <a:srgbClr val="B0E0E6"/>
      </a:accent3>
      <a:accent4>
        <a:srgbClr val="E6E8FA"/>
      </a:accent4>
      <a:accent5>
        <a:srgbClr val="E6E8FA"/>
      </a:accent5>
      <a:accent6>
        <a:srgbClr val="E7FEF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257</TotalTime>
  <Words>465</Words>
  <Application>Microsoft Office PowerPoint</Application>
  <PresentationFormat>화면 슬라이드 쇼(4:3)</PresentationFormat>
  <Paragraphs>151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테마1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2018년 행정안전부 비영리민간단체 공익활동 지원사업  국가안보   및  평화 증진</dc:title>
  <dc:creator>국학원</dc:creator>
  <cp:lastModifiedBy>국학원</cp:lastModifiedBy>
  <cp:revision>58</cp:revision>
  <dcterms:created xsi:type="dcterms:W3CDTF">2018-04-01T02:43:39Z</dcterms:created>
  <dcterms:modified xsi:type="dcterms:W3CDTF">2018-05-24T06:57:19Z</dcterms:modified>
</cp:coreProperties>
</file>